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  <p:sldMasterId id="2147483757" r:id="rId2"/>
    <p:sldMasterId id="2147483769" r:id="rId3"/>
    <p:sldMasterId id="2147483793" r:id="rId4"/>
  </p:sldMasterIdLst>
  <p:notesMasterIdLst>
    <p:notesMasterId r:id="rId18"/>
  </p:notesMasterIdLst>
  <p:handoutMasterIdLst>
    <p:handoutMasterId r:id="rId19"/>
  </p:handoutMasterIdLst>
  <p:sldIdLst>
    <p:sldId id="256" r:id="rId5"/>
    <p:sldId id="266" r:id="rId6"/>
    <p:sldId id="267" r:id="rId7"/>
    <p:sldId id="258" r:id="rId8"/>
    <p:sldId id="273" r:id="rId9"/>
    <p:sldId id="274" r:id="rId10"/>
    <p:sldId id="275" r:id="rId11"/>
    <p:sldId id="276" r:id="rId12"/>
    <p:sldId id="277" r:id="rId13"/>
    <p:sldId id="280" r:id="rId14"/>
    <p:sldId id="261" r:id="rId15"/>
    <p:sldId id="279" r:id="rId16"/>
    <p:sldId id="263" r:id="rId17"/>
  </p:sldIdLst>
  <p:sldSz cx="9144000" cy="6858000" type="screen4x3"/>
  <p:notesSz cx="9296400" cy="70104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740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4273D4E0-4ED1-4064-A945-7B0ADE600AC2}" type="datetimeFigureOut">
              <a:rPr lang="en-GB"/>
              <a:pPr>
                <a:defRPr/>
              </a:pPr>
              <a:t>26/09/2019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7975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740" y="6657975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907EFE36-B8A4-44F5-A5BF-3B5E8594A8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6848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40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760755-E597-45AB-97AF-94B200FA48F4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30576"/>
            <a:ext cx="7435850" cy="31543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7975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40" y="6657975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5B0DDD-4AB6-4C10-A3B5-E4AF13DCA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1259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B0DDD-4AB6-4C10-A3B5-E4AF13DCA13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158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B0DDD-4AB6-4C10-A3B5-E4AF13DCA13D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4492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BC4A98-5A11-47C9-A5CD-7398780AE921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696E3D-9CFF-469C-9494-AC192ACC109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30E62C-B376-4EF0-B0BB-85F1D9E5F9E1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A8A9A7-82D6-434E-BCC5-474FC225A0A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6653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ndara"/>
                <a:cs typeface="+mn-cs"/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ndara"/>
                <a:cs typeface="+mn-cs"/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ndara"/>
                <a:cs typeface="+mn-cs"/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ndara"/>
                <a:cs typeface="+mn-cs"/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ndar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E836-0D26-41ED-B8FE-0F8B2A6DE8CD}" type="datetimeFigureOut">
              <a:rPr lang="en-GB" smtClean="0">
                <a:solidFill>
                  <a:srgbClr val="073E87"/>
                </a:solidFill>
              </a:rPr>
              <a:pPr/>
              <a:t>26/09/2019</a:t>
            </a:fld>
            <a:endParaRPr lang="en-GB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C2F3-CC2A-4955-844D-78AF510B677B}" type="slidenum">
              <a:rPr lang="en-GB" smtClean="0">
                <a:solidFill>
                  <a:srgbClr val="073E87"/>
                </a:solidFill>
              </a:rPr>
              <a:pPr/>
              <a:t>‹#›</a:t>
            </a:fld>
            <a:endParaRPr lang="en-GB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5567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E836-0D26-41ED-B8FE-0F8B2A6DE8CD}" type="datetimeFigureOut">
              <a:rPr lang="en-GB" smtClean="0">
                <a:solidFill>
                  <a:srgbClr val="073E87"/>
                </a:solidFill>
              </a:rPr>
              <a:pPr/>
              <a:t>26/09/2019</a:t>
            </a:fld>
            <a:endParaRPr lang="en-GB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C2F3-CC2A-4955-844D-78AF510B677B}" type="slidenum">
              <a:rPr lang="en-GB" smtClean="0">
                <a:solidFill>
                  <a:srgbClr val="073E87"/>
                </a:solidFill>
              </a:rPr>
              <a:pPr/>
              <a:t>‹#›</a:t>
            </a:fld>
            <a:endParaRPr lang="en-GB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652179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ndara"/>
              <a:cs typeface="+mn-cs"/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ndara"/>
              <a:cs typeface="+mn-cs"/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ndara"/>
              <a:cs typeface="+mn-cs"/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ndara"/>
              <a:cs typeface="+mn-cs"/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ndar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E836-0D26-41ED-B8FE-0F8B2A6DE8CD}" type="datetimeFigureOut">
              <a:rPr lang="en-GB" smtClean="0">
                <a:solidFill>
                  <a:srgbClr val="073E87"/>
                </a:solidFill>
              </a:rPr>
              <a:pPr/>
              <a:t>26/09/2019</a:t>
            </a:fld>
            <a:endParaRPr lang="en-GB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C2F3-CC2A-4955-844D-78AF510B677B}" type="slidenum">
              <a:rPr lang="en-GB" smtClean="0">
                <a:solidFill>
                  <a:srgbClr val="073E87"/>
                </a:solidFill>
              </a:rPr>
              <a:pPr/>
              <a:t>‹#›</a:t>
            </a:fld>
            <a:endParaRPr lang="en-GB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676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E836-0D26-41ED-B8FE-0F8B2A6DE8CD}" type="datetimeFigureOut">
              <a:rPr lang="en-GB" smtClean="0">
                <a:solidFill>
                  <a:srgbClr val="073E87"/>
                </a:solidFill>
              </a:rPr>
              <a:pPr/>
              <a:t>26/09/2019</a:t>
            </a:fld>
            <a:endParaRPr lang="en-GB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C2F3-CC2A-4955-844D-78AF510B677B}" type="slidenum">
              <a:rPr lang="en-GB" smtClean="0">
                <a:solidFill>
                  <a:srgbClr val="073E87"/>
                </a:solidFill>
              </a:rPr>
              <a:pPr/>
              <a:t>‹#›</a:t>
            </a:fld>
            <a:endParaRPr lang="en-GB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015184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E836-0D26-41ED-B8FE-0F8B2A6DE8CD}" type="datetimeFigureOut">
              <a:rPr lang="en-GB" smtClean="0">
                <a:solidFill>
                  <a:srgbClr val="073E87"/>
                </a:solidFill>
              </a:rPr>
              <a:pPr/>
              <a:t>26/09/2019</a:t>
            </a:fld>
            <a:endParaRPr lang="en-GB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C2F3-CC2A-4955-844D-78AF510B677B}" type="slidenum">
              <a:rPr lang="en-GB" smtClean="0">
                <a:solidFill>
                  <a:srgbClr val="073E87"/>
                </a:solidFill>
              </a:rPr>
              <a:pPr/>
              <a:t>‹#›</a:t>
            </a:fld>
            <a:endParaRPr lang="en-GB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7515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E836-0D26-41ED-B8FE-0F8B2A6DE8CD}" type="datetimeFigureOut">
              <a:rPr lang="en-GB" smtClean="0">
                <a:solidFill>
                  <a:srgbClr val="073E87"/>
                </a:solidFill>
              </a:rPr>
              <a:pPr/>
              <a:t>26/09/2019</a:t>
            </a:fld>
            <a:endParaRPr lang="en-GB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C2F3-CC2A-4955-844D-78AF510B677B}" type="slidenum">
              <a:rPr lang="en-GB" smtClean="0">
                <a:solidFill>
                  <a:srgbClr val="073E87"/>
                </a:solidFill>
              </a:rPr>
              <a:pPr/>
              <a:t>‹#›</a:t>
            </a:fld>
            <a:endParaRPr lang="en-GB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0449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ndara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ndara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ndara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ndara"/>
                <a:cs typeface="+mn-cs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ndara"/>
                <a:cs typeface="+mn-cs"/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E836-0D26-41ED-B8FE-0F8B2A6DE8CD}" type="datetimeFigureOut">
              <a:rPr lang="en-GB" smtClean="0">
                <a:solidFill>
                  <a:srgbClr val="073E87"/>
                </a:solidFill>
              </a:rPr>
              <a:pPr/>
              <a:t>26/09/2019</a:t>
            </a:fld>
            <a:endParaRPr lang="en-GB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C2F3-CC2A-4955-844D-78AF510B677B}" type="slidenum">
              <a:rPr lang="en-GB" smtClean="0">
                <a:solidFill>
                  <a:srgbClr val="073E87"/>
                </a:solidFill>
              </a:rPr>
              <a:pPr/>
              <a:t>‹#›</a:t>
            </a:fld>
            <a:endParaRPr lang="en-GB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77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FA406A-7052-416F-BE09-2DC5706FA43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E836-0D26-41ED-B8FE-0F8B2A6DE8CD}" type="datetimeFigureOut">
              <a:rPr lang="en-GB" smtClean="0">
                <a:solidFill>
                  <a:srgbClr val="073E87"/>
                </a:solidFill>
              </a:rPr>
              <a:pPr/>
              <a:t>26/09/2019</a:t>
            </a:fld>
            <a:endParaRPr lang="en-GB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C2F3-CC2A-4955-844D-78AF510B677B}" type="slidenum">
              <a:rPr lang="en-GB" smtClean="0">
                <a:solidFill>
                  <a:srgbClr val="073E87"/>
                </a:solidFill>
              </a:rPr>
              <a:pPr/>
              <a:t>‹#›</a:t>
            </a:fld>
            <a:endParaRPr lang="en-GB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ndara"/>
                <a:cs typeface="+mn-cs"/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ndara"/>
                <a:cs typeface="+mn-cs"/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ndara"/>
                <a:cs typeface="+mn-cs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ndara"/>
                <a:cs typeface="+mn-cs"/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ndara"/>
                <a:cs typeface="+mn-cs"/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7160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ndara"/>
                <a:cs typeface="+mn-cs"/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ndara"/>
                <a:cs typeface="+mn-cs"/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ndara"/>
                <a:cs typeface="+mn-cs"/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ndara"/>
                <a:cs typeface="+mn-cs"/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ndar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E836-0D26-41ED-B8FE-0F8B2A6DE8CD}" type="datetimeFigureOut">
              <a:rPr lang="en-GB" smtClean="0">
                <a:solidFill>
                  <a:srgbClr val="073E87"/>
                </a:solidFill>
              </a:rPr>
              <a:pPr/>
              <a:t>26/09/2019</a:t>
            </a:fld>
            <a:endParaRPr lang="en-GB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C2F3-CC2A-4955-844D-78AF510B677B}" type="slidenum">
              <a:rPr lang="en-GB" smtClean="0">
                <a:solidFill>
                  <a:srgbClr val="073E87"/>
                </a:solidFill>
              </a:rPr>
              <a:pPr/>
              <a:t>‹#›</a:t>
            </a:fld>
            <a:endParaRPr lang="en-GB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9152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E836-0D26-41ED-B8FE-0F8B2A6DE8CD}" type="datetimeFigureOut">
              <a:rPr lang="en-GB" smtClean="0">
                <a:solidFill>
                  <a:srgbClr val="073E87"/>
                </a:solidFill>
              </a:rPr>
              <a:pPr/>
              <a:t>26/09/2019</a:t>
            </a:fld>
            <a:endParaRPr lang="en-GB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C2F3-CC2A-4955-844D-78AF510B677B}" type="slidenum">
              <a:rPr lang="en-GB" smtClean="0">
                <a:solidFill>
                  <a:srgbClr val="073E87"/>
                </a:solidFill>
              </a:rPr>
              <a:pPr/>
              <a:t>‹#›</a:t>
            </a:fld>
            <a:endParaRPr lang="en-GB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6089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E836-0D26-41ED-B8FE-0F8B2A6DE8CD}" type="datetimeFigureOut">
              <a:rPr lang="en-GB" smtClean="0">
                <a:solidFill>
                  <a:srgbClr val="073E87"/>
                </a:solidFill>
              </a:rPr>
              <a:pPr/>
              <a:t>26/09/2019</a:t>
            </a:fld>
            <a:endParaRPr lang="en-GB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C2F3-CC2A-4955-844D-78AF510B677B}" type="slidenum">
              <a:rPr lang="en-GB" smtClean="0">
                <a:solidFill>
                  <a:srgbClr val="073E87"/>
                </a:solidFill>
              </a:rPr>
              <a:pPr/>
              <a:t>‹#›</a:t>
            </a:fld>
            <a:endParaRPr lang="en-GB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ndara"/>
                <a:cs typeface="+mn-cs"/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ndara"/>
                <a:cs typeface="+mn-cs"/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ndara"/>
                <a:cs typeface="+mn-cs"/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ndara"/>
                <a:cs typeface="+mn-cs"/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ndara"/>
                <a:cs typeface="+mn-cs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9137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ndara"/>
                <a:cs typeface="+mn-cs"/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ndara"/>
                <a:cs typeface="+mn-cs"/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ndara"/>
                <a:cs typeface="+mn-cs"/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ndara"/>
                <a:cs typeface="+mn-cs"/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ndar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E836-0D26-41ED-B8FE-0F8B2A6DE8CD}" type="datetimeFigureOut">
              <a:rPr lang="en-GB" smtClean="0">
                <a:solidFill>
                  <a:srgbClr val="073E87"/>
                </a:solidFill>
              </a:rPr>
              <a:pPr/>
              <a:t>26/09/2019</a:t>
            </a:fld>
            <a:endParaRPr lang="en-GB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C2F3-CC2A-4955-844D-78AF510B677B}" type="slidenum">
              <a:rPr lang="en-GB" smtClean="0">
                <a:solidFill>
                  <a:srgbClr val="073E87"/>
                </a:solidFill>
              </a:rPr>
              <a:pPr/>
              <a:t>‹#›</a:t>
            </a:fld>
            <a:endParaRPr lang="en-GB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6517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E836-0D26-41ED-B8FE-0F8B2A6DE8CD}" type="datetimeFigureOut">
              <a:rPr lang="en-GB" smtClean="0">
                <a:solidFill>
                  <a:srgbClr val="073E87"/>
                </a:solidFill>
              </a:rPr>
              <a:pPr/>
              <a:t>26/09/2019</a:t>
            </a:fld>
            <a:endParaRPr lang="en-GB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C2F3-CC2A-4955-844D-78AF510B677B}" type="slidenum">
              <a:rPr lang="en-GB" smtClean="0">
                <a:solidFill>
                  <a:srgbClr val="073E87"/>
                </a:solidFill>
              </a:rPr>
              <a:pPr/>
              <a:t>‹#›</a:t>
            </a:fld>
            <a:endParaRPr lang="en-GB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512411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ndara"/>
              <a:cs typeface="+mn-cs"/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ndara"/>
              <a:cs typeface="+mn-cs"/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ndara"/>
              <a:cs typeface="+mn-cs"/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ndara"/>
              <a:cs typeface="+mn-cs"/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ndar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E836-0D26-41ED-B8FE-0F8B2A6DE8CD}" type="datetimeFigureOut">
              <a:rPr lang="en-GB" smtClean="0">
                <a:solidFill>
                  <a:srgbClr val="073E87"/>
                </a:solidFill>
              </a:rPr>
              <a:pPr/>
              <a:t>26/09/2019</a:t>
            </a:fld>
            <a:endParaRPr lang="en-GB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C2F3-CC2A-4955-844D-78AF510B677B}" type="slidenum">
              <a:rPr lang="en-GB" smtClean="0">
                <a:solidFill>
                  <a:srgbClr val="073E87"/>
                </a:solidFill>
              </a:rPr>
              <a:pPr/>
              <a:t>‹#›</a:t>
            </a:fld>
            <a:endParaRPr lang="en-GB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7243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E836-0D26-41ED-B8FE-0F8B2A6DE8CD}" type="datetimeFigureOut">
              <a:rPr lang="en-GB" smtClean="0">
                <a:solidFill>
                  <a:srgbClr val="073E87"/>
                </a:solidFill>
              </a:rPr>
              <a:pPr/>
              <a:t>26/09/2019</a:t>
            </a:fld>
            <a:endParaRPr lang="en-GB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C2F3-CC2A-4955-844D-78AF510B677B}" type="slidenum">
              <a:rPr lang="en-GB" smtClean="0">
                <a:solidFill>
                  <a:srgbClr val="073E87"/>
                </a:solidFill>
              </a:rPr>
              <a:pPr/>
              <a:t>‹#›</a:t>
            </a:fld>
            <a:endParaRPr lang="en-GB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308346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E836-0D26-41ED-B8FE-0F8B2A6DE8CD}" type="datetimeFigureOut">
              <a:rPr lang="en-GB" smtClean="0">
                <a:solidFill>
                  <a:srgbClr val="073E87"/>
                </a:solidFill>
              </a:rPr>
              <a:pPr/>
              <a:t>26/09/2019</a:t>
            </a:fld>
            <a:endParaRPr lang="en-GB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C2F3-CC2A-4955-844D-78AF510B677B}" type="slidenum">
              <a:rPr lang="en-GB" smtClean="0">
                <a:solidFill>
                  <a:srgbClr val="073E87"/>
                </a:solidFill>
              </a:rPr>
              <a:pPr/>
              <a:t>‹#›</a:t>
            </a:fld>
            <a:endParaRPr lang="en-GB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92879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E836-0D26-41ED-B8FE-0F8B2A6DE8CD}" type="datetimeFigureOut">
              <a:rPr lang="en-GB" smtClean="0">
                <a:solidFill>
                  <a:srgbClr val="073E87"/>
                </a:solidFill>
              </a:rPr>
              <a:pPr/>
              <a:t>26/09/2019</a:t>
            </a:fld>
            <a:endParaRPr lang="en-GB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C2F3-CC2A-4955-844D-78AF510B677B}" type="slidenum">
              <a:rPr lang="en-GB" smtClean="0">
                <a:solidFill>
                  <a:srgbClr val="073E87"/>
                </a:solidFill>
              </a:rPr>
              <a:pPr/>
              <a:t>‹#›</a:t>
            </a:fld>
            <a:endParaRPr lang="en-GB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563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9A75D4-2BB4-4B8C-A644-310B3B257D7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ndara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ndara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ndara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ndara"/>
                <a:cs typeface="+mn-cs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ndara"/>
                <a:cs typeface="+mn-cs"/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E836-0D26-41ED-B8FE-0F8B2A6DE8CD}" type="datetimeFigureOut">
              <a:rPr lang="en-GB" smtClean="0">
                <a:solidFill>
                  <a:srgbClr val="073E87"/>
                </a:solidFill>
              </a:rPr>
              <a:pPr/>
              <a:t>26/09/2019</a:t>
            </a:fld>
            <a:endParaRPr lang="en-GB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C2F3-CC2A-4955-844D-78AF510B677B}" type="slidenum">
              <a:rPr lang="en-GB" smtClean="0">
                <a:solidFill>
                  <a:srgbClr val="073E87"/>
                </a:solidFill>
              </a:rPr>
              <a:pPr/>
              <a:t>‹#›</a:t>
            </a:fld>
            <a:endParaRPr lang="en-GB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21536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E836-0D26-41ED-B8FE-0F8B2A6DE8CD}" type="datetimeFigureOut">
              <a:rPr lang="en-GB" smtClean="0">
                <a:solidFill>
                  <a:srgbClr val="073E87"/>
                </a:solidFill>
              </a:rPr>
              <a:pPr/>
              <a:t>26/09/2019</a:t>
            </a:fld>
            <a:endParaRPr lang="en-GB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C2F3-CC2A-4955-844D-78AF510B677B}" type="slidenum">
              <a:rPr lang="en-GB" smtClean="0">
                <a:solidFill>
                  <a:srgbClr val="073E87"/>
                </a:solidFill>
              </a:rPr>
              <a:pPr/>
              <a:t>‹#›</a:t>
            </a:fld>
            <a:endParaRPr lang="en-GB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ndara"/>
                <a:cs typeface="+mn-cs"/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ndara"/>
                <a:cs typeface="+mn-cs"/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ndara"/>
                <a:cs typeface="+mn-cs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ndara"/>
                <a:cs typeface="+mn-cs"/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ndara"/>
                <a:cs typeface="+mn-cs"/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4634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ndara"/>
                <a:cs typeface="+mn-cs"/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ndara"/>
                <a:cs typeface="+mn-cs"/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ndara"/>
                <a:cs typeface="+mn-cs"/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ndara"/>
                <a:cs typeface="+mn-cs"/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ndar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E836-0D26-41ED-B8FE-0F8B2A6DE8CD}" type="datetimeFigureOut">
              <a:rPr lang="en-GB" smtClean="0">
                <a:solidFill>
                  <a:srgbClr val="073E87"/>
                </a:solidFill>
              </a:rPr>
              <a:pPr/>
              <a:t>26/09/2019</a:t>
            </a:fld>
            <a:endParaRPr lang="en-GB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C2F3-CC2A-4955-844D-78AF510B677B}" type="slidenum">
              <a:rPr lang="en-GB" smtClean="0">
                <a:solidFill>
                  <a:srgbClr val="073E87"/>
                </a:solidFill>
              </a:rPr>
              <a:pPr/>
              <a:t>‹#›</a:t>
            </a:fld>
            <a:endParaRPr lang="en-GB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0907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E836-0D26-41ED-B8FE-0F8B2A6DE8CD}" type="datetimeFigureOut">
              <a:rPr lang="en-GB" smtClean="0">
                <a:solidFill>
                  <a:srgbClr val="073E87"/>
                </a:solidFill>
              </a:rPr>
              <a:pPr/>
              <a:t>26/09/2019</a:t>
            </a:fld>
            <a:endParaRPr lang="en-GB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C2F3-CC2A-4955-844D-78AF510B677B}" type="slidenum">
              <a:rPr lang="en-GB" smtClean="0">
                <a:solidFill>
                  <a:srgbClr val="073E87"/>
                </a:solidFill>
              </a:rPr>
              <a:pPr/>
              <a:t>‹#›</a:t>
            </a:fld>
            <a:endParaRPr lang="en-GB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08694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E836-0D26-41ED-B8FE-0F8B2A6DE8CD}" type="datetimeFigureOut">
              <a:rPr lang="en-GB" smtClean="0">
                <a:solidFill>
                  <a:srgbClr val="073E87"/>
                </a:solidFill>
              </a:rPr>
              <a:pPr/>
              <a:t>26/09/2019</a:t>
            </a:fld>
            <a:endParaRPr lang="en-GB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C2F3-CC2A-4955-844D-78AF510B677B}" type="slidenum">
              <a:rPr lang="en-GB" smtClean="0">
                <a:solidFill>
                  <a:srgbClr val="073E87"/>
                </a:solidFill>
              </a:rPr>
              <a:pPr/>
              <a:t>‹#›</a:t>
            </a:fld>
            <a:endParaRPr lang="en-GB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ndara"/>
                <a:cs typeface="+mn-cs"/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ndara"/>
                <a:cs typeface="+mn-cs"/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ndara"/>
                <a:cs typeface="+mn-cs"/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ndara"/>
                <a:cs typeface="+mn-cs"/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ndara"/>
                <a:cs typeface="+mn-cs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93052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ndara"/>
                <a:cs typeface="+mn-cs"/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ndara"/>
                <a:cs typeface="+mn-cs"/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ndara"/>
                <a:cs typeface="+mn-cs"/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ndara"/>
                <a:cs typeface="+mn-cs"/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ndar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E836-0D26-41ED-B8FE-0F8B2A6DE8CD}" type="datetimeFigureOut">
              <a:rPr lang="en-GB" smtClean="0">
                <a:solidFill>
                  <a:srgbClr val="073E87"/>
                </a:solidFill>
              </a:rPr>
              <a:pPr/>
              <a:t>26/09/2019</a:t>
            </a:fld>
            <a:endParaRPr lang="en-GB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C2F3-CC2A-4955-844D-78AF510B677B}" type="slidenum">
              <a:rPr lang="en-GB" smtClean="0">
                <a:solidFill>
                  <a:srgbClr val="073E87"/>
                </a:solidFill>
              </a:rPr>
              <a:pPr/>
              <a:t>‹#›</a:t>
            </a:fld>
            <a:endParaRPr lang="en-GB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68421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E836-0D26-41ED-B8FE-0F8B2A6DE8CD}" type="datetimeFigureOut">
              <a:rPr lang="en-GB" smtClean="0">
                <a:solidFill>
                  <a:srgbClr val="073E87"/>
                </a:solidFill>
              </a:rPr>
              <a:pPr/>
              <a:t>26/09/2019</a:t>
            </a:fld>
            <a:endParaRPr lang="en-GB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C2F3-CC2A-4955-844D-78AF510B677B}" type="slidenum">
              <a:rPr lang="en-GB" smtClean="0">
                <a:solidFill>
                  <a:srgbClr val="073E87"/>
                </a:solidFill>
              </a:rPr>
              <a:pPr/>
              <a:t>‹#›</a:t>
            </a:fld>
            <a:endParaRPr lang="en-GB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2304803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ndara"/>
              <a:cs typeface="+mn-cs"/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ndara"/>
              <a:cs typeface="+mn-cs"/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ndara"/>
              <a:cs typeface="+mn-cs"/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ndara"/>
              <a:cs typeface="+mn-cs"/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ndar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E836-0D26-41ED-B8FE-0F8B2A6DE8CD}" type="datetimeFigureOut">
              <a:rPr lang="en-GB" smtClean="0">
                <a:solidFill>
                  <a:srgbClr val="073E87"/>
                </a:solidFill>
              </a:rPr>
              <a:pPr/>
              <a:t>26/09/2019</a:t>
            </a:fld>
            <a:endParaRPr lang="en-GB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C2F3-CC2A-4955-844D-78AF510B677B}" type="slidenum">
              <a:rPr lang="en-GB" smtClean="0">
                <a:solidFill>
                  <a:srgbClr val="073E87"/>
                </a:solidFill>
              </a:rPr>
              <a:pPr/>
              <a:t>‹#›</a:t>
            </a:fld>
            <a:endParaRPr lang="en-GB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64264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E836-0D26-41ED-B8FE-0F8B2A6DE8CD}" type="datetimeFigureOut">
              <a:rPr lang="en-GB" smtClean="0">
                <a:solidFill>
                  <a:srgbClr val="073E87"/>
                </a:solidFill>
              </a:rPr>
              <a:pPr/>
              <a:t>26/09/2019</a:t>
            </a:fld>
            <a:endParaRPr lang="en-GB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C2F3-CC2A-4955-844D-78AF510B677B}" type="slidenum">
              <a:rPr lang="en-GB" smtClean="0">
                <a:solidFill>
                  <a:srgbClr val="073E87"/>
                </a:solidFill>
              </a:rPr>
              <a:pPr/>
              <a:t>‹#›</a:t>
            </a:fld>
            <a:endParaRPr lang="en-GB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4727262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E836-0D26-41ED-B8FE-0F8B2A6DE8CD}" type="datetimeFigureOut">
              <a:rPr lang="en-GB" smtClean="0">
                <a:solidFill>
                  <a:srgbClr val="073E87"/>
                </a:solidFill>
              </a:rPr>
              <a:pPr/>
              <a:t>26/09/2019</a:t>
            </a:fld>
            <a:endParaRPr lang="en-GB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C2F3-CC2A-4955-844D-78AF510B677B}" type="slidenum">
              <a:rPr lang="en-GB" smtClean="0">
                <a:solidFill>
                  <a:srgbClr val="073E87"/>
                </a:solidFill>
              </a:rPr>
              <a:pPr/>
              <a:t>‹#›</a:t>
            </a:fld>
            <a:endParaRPr lang="en-GB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83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B77645-7E54-4038-AFB4-F492AFDF2D8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E836-0D26-41ED-B8FE-0F8B2A6DE8CD}" type="datetimeFigureOut">
              <a:rPr lang="en-GB" smtClean="0">
                <a:solidFill>
                  <a:srgbClr val="073E87"/>
                </a:solidFill>
              </a:rPr>
              <a:pPr/>
              <a:t>26/09/2019</a:t>
            </a:fld>
            <a:endParaRPr lang="en-GB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C2F3-CC2A-4955-844D-78AF510B677B}" type="slidenum">
              <a:rPr lang="en-GB" smtClean="0">
                <a:solidFill>
                  <a:srgbClr val="073E87"/>
                </a:solidFill>
              </a:rPr>
              <a:pPr/>
              <a:t>‹#›</a:t>
            </a:fld>
            <a:endParaRPr lang="en-GB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06369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ndara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ndara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ndara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ndara"/>
                <a:cs typeface="+mn-cs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ndara"/>
                <a:cs typeface="+mn-cs"/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E836-0D26-41ED-B8FE-0F8B2A6DE8CD}" type="datetimeFigureOut">
              <a:rPr lang="en-GB" smtClean="0">
                <a:solidFill>
                  <a:srgbClr val="073E87"/>
                </a:solidFill>
              </a:rPr>
              <a:pPr/>
              <a:t>26/09/2019</a:t>
            </a:fld>
            <a:endParaRPr lang="en-GB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C2F3-CC2A-4955-844D-78AF510B677B}" type="slidenum">
              <a:rPr lang="en-GB" smtClean="0">
                <a:solidFill>
                  <a:srgbClr val="073E87"/>
                </a:solidFill>
              </a:rPr>
              <a:pPr/>
              <a:t>‹#›</a:t>
            </a:fld>
            <a:endParaRPr lang="en-GB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17765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E836-0D26-41ED-B8FE-0F8B2A6DE8CD}" type="datetimeFigureOut">
              <a:rPr lang="en-GB" smtClean="0">
                <a:solidFill>
                  <a:srgbClr val="073E87"/>
                </a:solidFill>
              </a:rPr>
              <a:pPr/>
              <a:t>26/09/2019</a:t>
            </a:fld>
            <a:endParaRPr lang="en-GB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C2F3-CC2A-4955-844D-78AF510B677B}" type="slidenum">
              <a:rPr lang="en-GB" smtClean="0">
                <a:solidFill>
                  <a:srgbClr val="073E87"/>
                </a:solidFill>
              </a:rPr>
              <a:pPr/>
              <a:t>‹#›</a:t>
            </a:fld>
            <a:endParaRPr lang="en-GB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ndara"/>
                <a:cs typeface="+mn-cs"/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ndara"/>
                <a:cs typeface="+mn-cs"/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ndara"/>
                <a:cs typeface="+mn-cs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ndara"/>
                <a:cs typeface="+mn-cs"/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ndara"/>
                <a:cs typeface="+mn-cs"/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53936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ndara"/>
                <a:cs typeface="+mn-cs"/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ndara"/>
                <a:cs typeface="+mn-cs"/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ndara"/>
                <a:cs typeface="+mn-cs"/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ndara"/>
                <a:cs typeface="+mn-cs"/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ndar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E836-0D26-41ED-B8FE-0F8B2A6DE8CD}" type="datetimeFigureOut">
              <a:rPr lang="en-GB" smtClean="0">
                <a:solidFill>
                  <a:srgbClr val="073E87"/>
                </a:solidFill>
              </a:rPr>
              <a:pPr/>
              <a:t>26/09/2019</a:t>
            </a:fld>
            <a:endParaRPr lang="en-GB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C2F3-CC2A-4955-844D-78AF510B677B}" type="slidenum">
              <a:rPr lang="en-GB" smtClean="0">
                <a:solidFill>
                  <a:srgbClr val="073E87"/>
                </a:solidFill>
              </a:rPr>
              <a:pPr/>
              <a:t>‹#›</a:t>
            </a:fld>
            <a:endParaRPr lang="en-GB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19363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E836-0D26-41ED-B8FE-0F8B2A6DE8CD}" type="datetimeFigureOut">
              <a:rPr lang="en-GB" smtClean="0">
                <a:solidFill>
                  <a:srgbClr val="073E87"/>
                </a:solidFill>
              </a:rPr>
              <a:pPr/>
              <a:t>26/09/2019</a:t>
            </a:fld>
            <a:endParaRPr lang="en-GB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C2F3-CC2A-4955-844D-78AF510B677B}" type="slidenum">
              <a:rPr lang="en-GB" smtClean="0">
                <a:solidFill>
                  <a:srgbClr val="073E87"/>
                </a:solidFill>
              </a:rPr>
              <a:pPr/>
              <a:t>‹#›</a:t>
            </a:fld>
            <a:endParaRPr lang="en-GB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09457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E836-0D26-41ED-B8FE-0F8B2A6DE8CD}" type="datetimeFigureOut">
              <a:rPr lang="en-GB" smtClean="0">
                <a:solidFill>
                  <a:srgbClr val="073E87"/>
                </a:solidFill>
              </a:rPr>
              <a:pPr/>
              <a:t>26/09/2019</a:t>
            </a:fld>
            <a:endParaRPr lang="en-GB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C2F3-CC2A-4955-844D-78AF510B677B}" type="slidenum">
              <a:rPr lang="en-GB" smtClean="0">
                <a:solidFill>
                  <a:srgbClr val="073E87"/>
                </a:solidFill>
              </a:rPr>
              <a:pPr/>
              <a:t>‹#›</a:t>
            </a:fld>
            <a:endParaRPr lang="en-GB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ndara"/>
                <a:cs typeface="+mn-cs"/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ndara"/>
                <a:cs typeface="+mn-cs"/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ndara"/>
                <a:cs typeface="+mn-cs"/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ndara"/>
                <a:cs typeface="+mn-cs"/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ndara"/>
                <a:cs typeface="+mn-cs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86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E5BE9F-1163-4D99-A7B7-DA9466CD2CC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D1EBC7-39B2-4D81-A843-1DADF032D85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8CD98E-BA29-4206-9455-927FFE7FF12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A5023-69AD-4A6E-80AB-B31DB535568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07E37ECA-3703-41EE-BF68-1C7515B5492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D8A54570-61C1-470E-8B29-D1C03CFA7B3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ndara"/>
                <a:cs typeface="+mn-cs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ndara"/>
                <a:cs typeface="+mn-cs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ndara"/>
                <a:cs typeface="+mn-cs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ndara"/>
                <a:cs typeface="+mn-cs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ndara"/>
                <a:cs typeface="+mn-cs"/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256E836-0D26-41ED-B8FE-0F8B2A6DE8CD}" type="datetimeFigureOut">
              <a:rPr lang="en-GB" smtClean="0">
                <a:solidFill>
                  <a:srgbClr val="073E87"/>
                </a:solidFill>
                <a:latin typeface="Candar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26/09/2019</a:t>
            </a:fld>
            <a:endParaRPr lang="en-GB">
              <a:solidFill>
                <a:srgbClr val="073E87"/>
              </a:solidFill>
              <a:latin typeface="Candar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srgbClr val="073E87"/>
              </a:solidFill>
              <a:latin typeface="Candar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14CCC2F3-CC2A-4955-844D-78AF510B677B}" type="slidenum">
              <a:rPr lang="en-GB" smtClean="0">
                <a:solidFill>
                  <a:srgbClr val="073E87"/>
                </a:solidFill>
                <a:latin typeface="Candar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>
              <a:solidFill>
                <a:srgbClr val="073E87"/>
              </a:solidFill>
              <a:latin typeface="Candara"/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19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ndara"/>
                <a:cs typeface="+mn-cs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ndara"/>
                <a:cs typeface="+mn-cs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ndara"/>
                <a:cs typeface="+mn-cs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ndara"/>
                <a:cs typeface="+mn-cs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ndara"/>
                <a:cs typeface="+mn-cs"/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256E836-0D26-41ED-B8FE-0F8B2A6DE8CD}" type="datetimeFigureOut">
              <a:rPr lang="en-GB" smtClean="0">
                <a:solidFill>
                  <a:srgbClr val="073E87"/>
                </a:solidFill>
                <a:latin typeface="Candar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26/09/2019</a:t>
            </a:fld>
            <a:endParaRPr lang="en-GB">
              <a:solidFill>
                <a:srgbClr val="073E87"/>
              </a:solidFill>
              <a:latin typeface="Candar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srgbClr val="073E87"/>
              </a:solidFill>
              <a:latin typeface="Candar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14CCC2F3-CC2A-4955-844D-78AF510B677B}" type="slidenum">
              <a:rPr lang="en-GB" smtClean="0">
                <a:solidFill>
                  <a:srgbClr val="073E87"/>
                </a:solidFill>
                <a:latin typeface="Candar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>
              <a:solidFill>
                <a:srgbClr val="073E87"/>
              </a:solidFill>
              <a:latin typeface="Candara"/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7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ndara"/>
                <a:cs typeface="+mn-cs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ndara"/>
                <a:cs typeface="+mn-cs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ndara"/>
                <a:cs typeface="+mn-cs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ndara"/>
                <a:cs typeface="+mn-cs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black"/>
                </a:solidFill>
                <a:latin typeface="Candara"/>
                <a:cs typeface="+mn-cs"/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256E836-0D26-41ED-B8FE-0F8B2A6DE8CD}" type="datetimeFigureOut">
              <a:rPr lang="en-GB" smtClean="0">
                <a:solidFill>
                  <a:srgbClr val="073E87"/>
                </a:solidFill>
                <a:latin typeface="Candar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26/09/2019</a:t>
            </a:fld>
            <a:endParaRPr lang="en-GB">
              <a:solidFill>
                <a:srgbClr val="073E87"/>
              </a:solidFill>
              <a:latin typeface="Candar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srgbClr val="073E87"/>
              </a:solidFill>
              <a:latin typeface="Candar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14CCC2F3-CC2A-4955-844D-78AF510B677B}" type="slidenum">
              <a:rPr lang="en-GB" smtClean="0">
                <a:solidFill>
                  <a:srgbClr val="073E87"/>
                </a:solidFill>
                <a:latin typeface="Candar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>
              <a:solidFill>
                <a:srgbClr val="073E87"/>
              </a:solidFill>
              <a:latin typeface="Candara"/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213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69215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/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2492374"/>
            <a:ext cx="8064500" cy="1944215"/>
          </a:xfrm>
        </p:spPr>
        <p:txBody>
          <a:bodyPr>
            <a:normAutofit fontScale="85000" lnSpcReduction="20000"/>
          </a:bodyPr>
          <a:lstStyle/>
          <a:p>
            <a:pPr algn="ctr" eaLnBrk="1" hangingPunct="1">
              <a:defRPr/>
            </a:pPr>
            <a:endParaRPr lang="en-GB" sz="6600" dirty="0"/>
          </a:p>
          <a:p>
            <a:pPr algn="ctr" eaLnBrk="1" hangingPunct="1">
              <a:defRPr/>
            </a:pPr>
            <a:r>
              <a:rPr lang="en-GB" sz="6600" dirty="0"/>
              <a:t>Year 6 SATs 2019/2020</a:t>
            </a:r>
          </a:p>
          <a:p>
            <a:pPr algn="ctr" eaLnBrk="1" hangingPunct="1">
              <a:defRPr/>
            </a:pPr>
            <a:r>
              <a:rPr lang="en-GB" sz="2400" dirty="0"/>
              <a:t>Wednesday 25</a:t>
            </a:r>
            <a:r>
              <a:rPr lang="en-GB" sz="2400" baseline="30000" dirty="0"/>
              <a:t>th</a:t>
            </a:r>
            <a:r>
              <a:rPr lang="en-GB" sz="2400" dirty="0"/>
              <a:t> September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04664"/>
            <a:ext cx="2428875" cy="24955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Additional Support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84784"/>
            <a:ext cx="8507288" cy="4464496"/>
          </a:xfrm>
        </p:spPr>
        <p:txBody>
          <a:bodyPr/>
          <a:lstStyle/>
          <a:p>
            <a:r>
              <a:rPr lang="en-GB" dirty="0"/>
              <a:t>Individual children will be supported through the use of: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Extra time allowances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Scribes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Readers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Rest breaks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Modified/enlarged tests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Prompters</a:t>
            </a:r>
          </a:p>
        </p:txBody>
      </p:sp>
    </p:spTree>
    <p:extLst>
      <p:ext uri="{BB962C8B-B14F-4D97-AF65-F5344CB8AC3E}">
        <p14:creationId xmlns:p14="http://schemas.microsoft.com/office/powerpoint/2010/main" val="8360068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900113"/>
          </a:xfrm>
        </p:spPr>
        <p:txBody>
          <a:bodyPr/>
          <a:lstStyle/>
          <a:p>
            <a:pPr eaLnBrk="1" hangingPunct="1"/>
            <a:r>
              <a:rPr lang="en-GB" altLang="en-US"/>
              <a:t>When are they?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7544" y="908720"/>
            <a:ext cx="7773987" cy="5256584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2800" dirty="0"/>
              <a:t>Week commencing: </a:t>
            </a:r>
            <a:r>
              <a:rPr lang="en-GB" altLang="en-US" sz="2400" b="1" dirty="0">
                <a:solidFill>
                  <a:schemeClr val="tx2"/>
                </a:solidFill>
              </a:rPr>
              <a:t>Monday 11</a:t>
            </a:r>
            <a:r>
              <a:rPr lang="en-GB" altLang="en-US" sz="2400" b="1" baseline="30000" dirty="0">
                <a:solidFill>
                  <a:schemeClr val="tx2"/>
                </a:solidFill>
              </a:rPr>
              <a:t>th</a:t>
            </a:r>
            <a:r>
              <a:rPr lang="en-GB" altLang="en-US" sz="2400" b="1" dirty="0">
                <a:solidFill>
                  <a:schemeClr val="tx2"/>
                </a:solidFill>
              </a:rPr>
              <a:t> May 2020</a:t>
            </a:r>
          </a:p>
          <a:p>
            <a:pPr eaLnBrk="1" hangingPunct="1"/>
            <a:endParaRPr lang="en-GB" altLang="en-US" sz="2400" b="1" dirty="0">
              <a:solidFill>
                <a:schemeClr val="tx2"/>
              </a:solidFill>
            </a:endParaRPr>
          </a:p>
          <a:p>
            <a:pPr eaLnBrk="1" hangingPunct="1"/>
            <a:endParaRPr lang="en-GB" altLang="en-US" sz="2400" b="1" dirty="0">
              <a:solidFill>
                <a:schemeClr val="tx2"/>
              </a:solidFill>
            </a:endParaRPr>
          </a:p>
          <a:p>
            <a:pPr algn="ctr" eaLnBrk="1" hangingPunct="1">
              <a:buFontTx/>
              <a:buNone/>
            </a:pPr>
            <a:endParaRPr lang="en-GB" altLang="en-US" b="1" dirty="0">
              <a:solidFill>
                <a:schemeClr val="tx2"/>
              </a:solidFill>
            </a:endParaRPr>
          </a:p>
          <a:p>
            <a:pPr algn="ctr" eaLnBrk="1" hangingPunct="1">
              <a:buFontTx/>
              <a:buNone/>
            </a:pPr>
            <a:endParaRPr lang="en-GB" altLang="en-US" b="1" dirty="0">
              <a:solidFill>
                <a:schemeClr val="tx2"/>
              </a:solidFill>
            </a:endParaRPr>
          </a:p>
          <a:p>
            <a:pPr algn="ctr" eaLnBrk="1" hangingPunct="1">
              <a:buFontTx/>
              <a:buNone/>
            </a:pPr>
            <a:endParaRPr lang="en-GB" altLang="en-US" b="1" dirty="0">
              <a:solidFill>
                <a:schemeClr val="tx2"/>
              </a:solidFill>
            </a:endParaRPr>
          </a:p>
          <a:p>
            <a:pPr algn="ctr" eaLnBrk="1" hangingPunct="1">
              <a:buFontTx/>
              <a:buNone/>
            </a:pPr>
            <a:endParaRPr lang="en-GB" altLang="en-US" b="1" dirty="0">
              <a:solidFill>
                <a:schemeClr val="tx2"/>
              </a:solidFill>
            </a:endParaRPr>
          </a:p>
          <a:p>
            <a:pPr algn="ctr" eaLnBrk="1" hangingPunct="1">
              <a:buFontTx/>
              <a:buNone/>
            </a:pPr>
            <a:endParaRPr lang="en-GB" altLang="en-US" b="1" dirty="0">
              <a:solidFill>
                <a:schemeClr val="tx2"/>
              </a:solidFill>
            </a:endParaRPr>
          </a:p>
          <a:p>
            <a:pPr algn="ctr" eaLnBrk="1" hangingPunct="1">
              <a:buFontTx/>
              <a:buNone/>
            </a:pPr>
            <a:endParaRPr lang="en-GB" altLang="en-US" sz="2000" dirty="0">
              <a:solidFill>
                <a:schemeClr val="tx2"/>
              </a:solidFill>
            </a:endParaRPr>
          </a:p>
          <a:p>
            <a:pPr algn="ctr" eaLnBrk="1" hangingPunct="1">
              <a:buFontTx/>
              <a:buNone/>
            </a:pPr>
            <a:endParaRPr lang="en-GB" altLang="en-US" sz="2000" dirty="0">
              <a:solidFill>
                <a:schemeClr val="tx2"/>
              </a:solidFill>
            </a:endParaRPr>
          </a:p>
        </p:txBody>
      </p:sp>
      <p:graphicFrame>
        <p:nvGraphicFramePr>
          <p:cNvPr id="15497" name="Group 13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03746244"/>
              </p:ext>
            </p:extLst>
          </p:nvPr>
        </p:nvGraphicFramePr>
        <p:xfrm>
          <a:off x="468313" y="1484313"/>
          <a:ext cx="7559675" cy="4042782"/>
        </p:xfrm>
        <a:graphic>
          <a:graphicData uri="http://schemas.openxmlformats.org/drawingml/2006/table">
            <a:tbl>
              <a:tblPr/>
              <a:tblGrid>
                <a:gridCol w="26014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8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2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Date</a:t>
                      </a:r>
                    </a:p>
                  </a:txBody>
                  <a:tcPr marL="91426" marR="91426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marL="91426" marR="91426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78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Monday 11</a:t>
                      </a:r>
                      <a:r>
                        <a:rPr kumimoji="0" lang="en-GB" sz="16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th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May 2020</a:t>
                      </a:r>
                    </a:p>
                  </a:txBody>
                  <a:tcPr marL="91426" marR="91426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Spelling, Grammar and punctuation: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Paper 1 – SPAG Questions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Paper 2 – Spelling test.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marL="91426" marR="91426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04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Tuesday 12</a:t>
                      </a:r>
                      <a:r>
                        <a:rPr kumimoji="0" lang="en-GB" sz="16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th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May 2020</a:t>
                      </a:r>
                    </a:p>
                  </a:txBody>
                  <a:tcPr marL="91426" marR="91426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Reading: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Paper 1 – English reading test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marL="91426" marR="91426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04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Wednesday 13</a:t>
                      </a:r>
                      <a:r>
                        <a:rPr kumimoji="0" lang="en-GB" sz="16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th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May 2020</a:t>
                      </a:r>
                    </a:p>
                  </a:txBody>
                  <a:tcPr marL="91426" marR="91426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Mathematics: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Paper 1 - Arithmetic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Paper 2 – Reasoning</a:t>
                      </a:r>
                    </a:p>
                  </a:txBody>
                  <a:tcPr marL="91426" marR="91426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84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Thursday 14</a:t>
                      </a:r>
                      <a:r>
                        <a:rPr kumimoji="0" lang="en-GB" sz="16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th</a:t>
                      </a: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May 2020</a:t>
                      </a:r>
                    </a:p>
                  </a:txBody>
                  <a:tcPr marL="91426" marR="91426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Mathematics: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Paper 3 - Reasoning</a:t>
                      </a:r>
                    </a:p>
                  </a:txBody>
                  <a:tcPr marL="91426" marR="91426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7354" y="404664"/>
            <a:ext cx="8231110" cy="792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6600" dirty="0">
                <a:solidFill>
                  <a:srgbClr val="0070C0"/>
                </a:solidFill>
                <a:cs typeface="+mn-cs"/>
              </a:rPr>
              <a:t>Support</a:t>
            </a:r>
            <a:r>
              <a:rPr lang="en-GB" sz="2400" dirty="0">
                <a:solidFill>
                  <a:srgbClr val="0070C0"/>
                </a:solidFill>
                <a:cs typeface="+mn-cs"/>
              </a:rPr>
              <a:t>  </a:t>
            </a:r>
          </a:p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  <a:defRPr/>
            </a:pPr>
            <a:endParaRPr lang="en-GB" altLang="en-US" sz="2000" dirty="0">
              <a:solidFill>
                <a:prstClr val="black"/>
              </a:solidFill>
              <a:latin typeface="Constantia"/>
              <a:cs typeface="+mn-cs"/>
            </a:endParaRPr>
          </a:p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  <a:defRPr/>
            </a:pPr>
            <a:endParaRPr lang="en-GB" altLang="en-US" sz="2000" dirty="0">
              <a:solidFill>
                <a:prstClr val="black"/>
              </a:solidFill>
              <a:latin typeface="Constantia"/>
              <a:cs typeface="+mn-cs"/>
            </a:endParaRPr>
          </a:p>
          <a:p>
            <a:pPr lvl="0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defRPr/>
            </a:pPr>
            <a:endParaRPr lang="en-GB" altLang="en-US" sz="2000" dirty="0">
              <a:solidFill>
                <a:prstClr val="black"/>
              </a:solidFill>
              <a:latin typeface="Constantia"/>
              <a:cs typeface="+mn-cs"/>
            </a:endParaRP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  <a:defRPr/>
            </a:pPr>
            <a:r>
              <a:rPr lang="en-GB" altLang="en-US" sz="2400" dirty="0">
                <a:solidFill>
                  <a:prstClr val="black"/>
                </a:solidFill>
                <a:latin typeface="Constantia"/>
              </a:rPr>
              <a:t>Ensure your child attends school every day.</a:t>
            </a:r>
            <a:endParaRPr lang="en-GB" altLang="en-US" sz="2400" dirty="0">
              <a:solidFill>
                <a:prstClr val="black"/>
              </a:solidFill>
              <a:latin typeface="Constantia"/>
              <a:cs typeface="+mn-cs"/>
            </a:endParaRPr>
          </a:p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  <a:defRPr/>
            </a:pPr>
            <a:r>
              <a:rPr lang="en-GB" altLang="en-US" sz="2400" dirty="0">
                <a:solidFill>
                  <a:prstClr val="black"/>
                </a:solidFill>
                <a:latin typeface="Constantia"/>
                <a:cs typeface="+mn-cs"/>
              </a:rPr>
              <a:t>Encourage regular reading</a:t>
            </a:r>
          </a:p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  <a:defRPr/>
            </a:pPr>
            <a:r>
              <a:rPr lang="en-GB" altLang="en-US" sz="2400" dirty="0">
                <a:solidFill>
                  <a:prstClr val="black"/>
                </a:solidFill>
                <a:latin typeface="Constantia"/>
                <a:cs typeface="+mn-cs"/>
              </a:rPr>
              <a:t>Encourage your child to regularly practice their times tables </a:t>
            </a:r>
          </a:p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  <a:defRPr/>
            </a:pPr>
            <a:r>
              <a:rPr lang="en-GB" altLang="en-US" sz="2400" dirty="0">
                <a:solidFill>
                  <a:prstClr val="black"/>
                </a:solidFill>
                <a:latin typeface="Constantia"/>
                <a:cs typeface="+mn-cs"/>
              </a:rPr>
              <a:t>Parent workshops – letters to come out soon. </a:t>
            </a:r>
          </a:p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  <a:defRPr/>
            </a:pPr>
            <a:r>
              <a:rPr lang="en-GB" altLang="en-US" sz="2400" dirty="0">
                <a:solidFill>
                  <a:prstClr val="black"/>
                </a:solidFill>
                <a:latin typeface="Constantia"/>
                <a:cs typeface="+mn-cs"/>
              </a:rPr>
              <a:t>Booster sessions – will be coming up. </a:t>
            </a:r>
          </a:p>
          <a:p>
            <a:pPr lvl="0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defRPr/>
            </a:pPr>
            <a:endParaRPr lang="en-GB" altLang="en-US" sz="2000" dirty="0">
              <a:solidFill>
                <a:prstClr val="black"/>
              </a:solidFill>
              <a:latin typeface="Constantia"/>
              <a:cs typeface="+mn-cs"/>
            </a:endParaRPr>
          </a:p>
          <a:p>
            <a:pPr lvl="0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defRPr/>
            </a:pPr>
            <a:endParaRPr lang="en-GB" altLang="en-US" sz="2000" dirty="0">
              <a:solidFill>
                <a:prstClr val="black"/>
              </a:solidFill>
              <a:latin typeface="Constanti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GB" sz="2400" dirty="0">
              <a:solidFill>
                <a:prstClr val="black"/>
              </a:solidFill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4000" dirty="0">
                <a:solidFill>
                  <a:prstClr val="black"/>
                </a:solidFill>
                <a:latin typeface="Candara"/>
                <a:cs typeface="+mn-cs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GB" sz="4000" dirty="0">
              <a:solidFill>
                <a:srgbClr val="0070C0"/>
              </a:solidFill>
              <a:latin typeface="Candar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4000" dirty="0">
                <a:solidFill>
                  <a:srgbClr val="0070C0"/>
                </a:solidFill>
                <a:latin typeface="Candara"/>
                <a:cs typeface="+mn-cs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GB" sz="4000" dirty="0">
              <a:solidFill>
                <a:srgbClr val="0070C0"/>
              </a:solidFill>
              <a:latin typeface="Candar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15228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Questions and answers…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25000" dirty="0">
                <a:solidFill>
                  <a:schemeClr val="tx2"/>
                </a:solidFill>
              </a:rPr>
              <a:t>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07504" y="152400"/>
            <a:ext cx="9036496" cy="1404938"/>
          </a:xfrm>
        </p:spPr>
        <p:txBody>
          <a:bodyPr>
            <a:normAutofit fontScale="90000"/>
          </a:bodyPr>
          <a:lstStyle/>
          <a:p>
            <a:br>
              <a:rPr lang="en-GB" altLang="en-US" dirty="0"/>
            </a:br>
            <a:r>
              <a:rPr lang="en-GB" altLang="en-US" dirty="0"/>
              <a:t>What tests will the children be sitting?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1557338"/>
            <a:ext cx="7696200" cy="36576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GB" sz="4400" dirty="0"/>
              <a:t>Maths – 3 papers</a:t>
            </a:r>
          </a:p>
          <a:p>
            <a:pPr>
              <a:defRPr/>
            </a:pPr>
            <a:r>
              <a:rPr lang="en-GB" sz="4400" dirty="0"/>
              <a:t>Reading – 1 paper</a:t>
            </a:r>
          </a:p>
          <a:p>
            <a:pPr>
              <a:defRPr/>
            </a:pPr>
            <a:r>
              <a:rPr lang="en-GB" sz="4400" dirty="0"/>
              <a:t>SPAG – 2 papers</a:t>
            </a:r>
          </a:p>
          <a:p>
            <a:pPr>
              <a:defRPr/>
            </a:pPr>
            <a:endParaRPr lang="en-GB" dirty="0"/>
          </a:p>
          <a:p>
            <a:pPr marL="0" indent="0">
              <a:buFontTx/>
              <a:buNone/>
              <a:defRPr/>
            </a:pPr>
            <a:r>
              <a:rPr lang="en-GB" dirty="0"/>
              <a:t>There is no formal test for writing  – teacher assessment only through independent writing tasks.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23850" y="152400"/>
            <a:ext cx="8064500" cy="1189038"/>
          </a:xfrm>
        </p:spPr>
        <p:txBody>
          <a:bodyPr/>
          <a:lstStyle/>
          <a:p>
            <a:pPr algn="ctr"/>
            <a:r>
              <a:rPr lang="en-GB" altLang="en-US" dirty="0"/>
              <a:t>How are they assessed?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95288" y="1828800"/>
            <a:ext cx="8280400" cy="3976464"/>
          </a:xfrm>
        </p:spPr>
        <p:txBody>
          <a:bodyPr>
            <a:normAutofit fontScale="92500"/>
          </a:bodyPr>
          <a:lstStyle/>
          <a:p>
            <a:r>
              <a:rPr lang="en-GB" altLang="en-US" sz="2800" b="1" dirty="0">
                <a:solidFill>
                  <a:srgbClr val="FF0000"/>
                </a:solidFill>
              </a:rPr>
              <a:t>No levels </a:t>
            </a:r>
            <a:r>
              <a:rPr lang="en-GB" altLang="en-US" sz="2800" dirty="0"/>
              <a:t>– all results will be converted into a standardised score based around a midpoint of </a:t>
            </a:r>
            <a:r>
              <a:rPr lang="en-GB" altLang="en-US" sz="2800" b="1" dirty="0">
                <a:solidFill>
                  <a:srgbClr val="FF0000"/>
                </a:solidFill>
              </a:rPr>
              <a:t>100</a:t>
            </a:r>
            <a:r>
              <a:rPr lang="en-GB" altLang="en-US" sz="2800" dirty="0"/>
              <a:t>.</a:t>
            </a:r>
          </a:p>
          <a:p>
            <a:r>
              <a:rPr lang="en-GB" altLang="en-US" sz="2800" dirty="0"/>
              <a:t>100 (scaled score)  will represent the minimum </a:t>
            </a:r>
            <a:r>
              <a:rPr lang="en-GB" altLang="en-US" sz="2800" b="1" dirty="0">
                <a:solidFill>
                  <a:srgbClr val="FF0000"/>
                </a:solidFill>
              </a:rPr>
              <a:t>expected standard </a:t>
            </a:r>
            <a:r>
              <a:rPr lang="en-GB" altLang="en-US" sz="2800" dirty="0"/>
              <a:t>for a child at the end of key stage 2.</a:t>
            </a:r>
          </a:p>
          <a:p>
            <a:r>
              <a:rPr lang="en-GB" altLang="en-US" sz="2800" dirty="0"/>
              <a:t>No level 6 tests – higher level content will be incorporated into the main test papers. </a:t>
            </a:r>
          </a:p>
          <a:p>
            <a:r>
              <a:rPr lang="en-GB" altLang="en-US" sz="2800" dirty="0"/>
              <a:t>Scaled score of </a:t>
            </a:r>
            <a:r>
              <a:rPr lang="en-GB" altLang="en-US" sz="2800" b="1" dirty="0">
                <a:solidFill>
                  <a:srgbClr val="FF0000"/>
                </a:solidFill>
              </a:rPr>
              <a:t>110</a:t>
            </a:r>
            <a:r>
              <a:rPr lang="en-GB" altLang="en-US" sz="2800" dirty="0"/>
              <a:t> or more will be judged as achieving the </a:t>
            </a:r>
            <a:r>
              <a:rPr lang="en-GB" altLang="en-US" sz="2800" b="1" dirty="0">
                <a:solidFill>
                  <a:srgbClr val="FF0000"/>
                </a:solidFill>
              </a:rPr>
              <a:t>higher standard.</a:t>
            </a:r>
          </a:p>
          <a:p>
            <a:endParaRPr lang="en-GB" alt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332656"/>
            <a:ext cx="6870700" cy="973138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dirty="0"/>
              <a:t>Maths tests: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836712"/>
            <a:ext cx="8532440" cy="5688632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GB" altLang="en-US" sz="4800" b="1" u="sng" dirty="0">
              <a:solidFill>
                <a:schemeClr val="tx2"/>
              </a:solidFill>
              <a:latin typeface="+mj-lt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GB" altLang="en-US" sz="2800" b="1" dirty="0"/>
              <a:t>Arithmetic Paper: </a:t>
            </a:r>
            <a:r>
              <a:rPr lang="en-GB" altLang="en-US" sz="2400" dirty="0"/>
              <a:t>30min test - 40marks.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GB" altLang="en-US" sz="2000" dirty="0"/>
              <a:t>Assesses pupils’ confidence with a range of mathematical operations. Multiplication, division, addition, subtraction, fractions and percentages. </a:t>
            </a:r>
            <a:r>
              <a:rPr lang="en-GB" altLang="en-US" sz="2000" dirty="0">
                <a:solidFill>
                  <a:srgbClr val="FF0000"/>
                </a:solidFill>
              </a:rPr>
              <a:t>Focussing on specific formal written methods.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n-GB" altLang="en-US" sz="2800" b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GB" altLang="en-US" sz="2800" b="1" dirty="0"/>
              <a:t>2 x Reasoning Papers: </a:t>
            </a:r>
            <a:r>
              <a:rPr lang="en-GB" altLang="en-US" sz="2400" dirty="0"/>
              <a:t>40min tests – 70marks(35each).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GB" altLang="en-US" sz="2000" dirty="0"/>
              <a:t>Mathematical understanding, solving real life problems and demonstrating mathematical reasoning.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endParaRPr lang="en-GB" altLang="en-US" sz="2800" dirty="0">
              <a:solidFill>
                <a:srgbClr val="FF0000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r>
              <a:rPr lang="en-GB" altLang="en-US" sz="2800" dirty="0">
                <a:solidFill>
                  <a:srgbClr val="FF0000"/>
                </a:solidFill>
              </a:rPr>
              <a:t>Total marks = 110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endParaRPr lang="en-GB" altLang="en-US" sz="2800" dirty="0">
              <a:solidFill>
                <a:srgbClr val="FF0000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r>
              <a:rPr lang="en-GB" altLang="en-US" sz="2800" dirty="0">
                <a:solidFill>
                  <a:srgbClr val="FF0000"/>
                </a:solidFill>
              </a:rPr>
              <a:t>58 marks for age related 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r>
              <a:rPr lang="en-GB" altLang="en-US" sz="2800" dirty="0">
                <a:solidFill>
                  <a:srgbClr val="FF0000"/>
                </a:solidFill>
              </a:rPr>
              <a:t>95 for greater depth 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endParaRPr lang="en-GB" alt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82960" y="416622"/>
            <a:ext cx="74888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4400" dirty="0">
                <a:solidFill>
                  <a:srgbClr val="0070C0"/>
                </a:solidFill>
                <a:latin typeface="Candara"/>
                <a:cs typeface="+mn-cs"/>
              </a:rPr>
              <a:t>The Reading Paper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2960" y="1196752"/>
            <a:ext cx="773345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3200" b="1" dirty="0">
                <a:solidFill>
                  <a:srgbClr val="0070C0"/>
                </a:solidFill>
                <a:latin typeface="Candara"/>
                <a:cs typeface="+mn-cs"/>
              </a:rPr>
              <a:t>One Paper : </a:t>
            </a:r>
            <a:r>
              <a:rPr lang="en-GB" sz="3200" dirty="0">
                <a:solidFill>
                  <a:srgbClr val="0070C0"/>
                </a:solidFill>
                <a:latin typeface="Candara"/>
                <a:cs typeface="+mn-cs"/>
              </a:rPr>
              <a:t>60 minutes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GB" sz="3200" dirty="0">
              <a:solidFill>
                <a:srgbClr val="0070C0"/>
              </a:solidFill>
              <a:latin typeface="Candar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3200" b="1" dirty="0">
                <a:solidFill>
                  <a:srgbClr val="0070C0"/>
                </a:solidFill>
                <a:latin typeface="Candara"/>
                <a:cs typeface="+mn-cs"/>
              </a:rPr>
              <a:t>Marks: </a:t>
            </a:r>
            <a:r>
              <a:rPr lang="en-GB" sz="3200" dirty="0">
                <a:solidFill>
                  <a:srgbClr val="0070C0"/>
                </a:solidFill>
                <a:latin typeface="Candara"/>
                <a:cs typeface="+mn-cs"/>
              </a:rPr>
              <a:t>50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GB" sz="3200" dirty="0">
              <a:solidFill>
                <a:srgbClr val="0070C0"/>
              </a:solidFill>
              <a:latin typeface="Candar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3200" b="1" dirty="0">
                <a:solidFill>
                  <a:srgbClr val="0070C0"/>
                </a:solidFill>
                <a:latin typeface="Candara"/>
                <a:cs typeface="+mn-cs"/>
              </a:rPr>
              <a:t>Questions</a:t>
            </a:r>
            <a:r>
              <a:rPr lang="en-GB" sz="3200" dirty="0">
                <a:solidFill>
                  <a:srgbClr val="0070C0"/>
                </a:solidFill>
                <a:latin typeface="Candara"/>
                <a:cs typeface="+mn-cs"/>
              </a:rPr>
              <a:t>: The reading paper will consist of three texts in one paper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GB" sz="3200" dirty="0">
              <a:solidFill>
                <a:srgbClr val="0070C0"/>
              </a:solidFill>
              <a:latin typeface="Candar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3200" dirty="0">
                <a:solidFill>
                  <a:srgbClr val="0070C0"/>
                </a:solidFill>
                <a:latin typeface="Candara"/>
                <a:cs typeface="+mn-cs"/>
              </a:rPr>
              <a:t>The texts will escalate in complexity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3200" dirty="0">
                <a:solidFill>
                  <a:srgbClr val="0070C0"/>
                </a:solidFill>
                <a:latin typeface="Candara"/>
                <a:cs typeface="+mn-cs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3200" dirty="0">
                <a:solidFill>
                  <a:srgbClr val="0070C0"/>
                </a:solidFill>
                <a:latin typeface="Candara"/>
                <a:cs typeface="+mn-cs"/>
              </a:rPr>
              <a:t>They will test children on a range of comprehension skills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GB" sz="3200" b="1" dirty="0">
              <a:solidFill>
                <a:srgbClr val="0070C0"/>
              </a:solidFill>
              <a:latin typeface="Candar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6381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772816"/>
            <a:ext cx="8496944" cy="4353347"/>
          </a:xfrm>
        </p:spPr>
        <p:txBody>
          <a:bodyPr>
            <a:normAutofit fontScale="92500"/>
          </a:bodyPr>
          <a:lstStyle/>
          <a:p>
            <a:r>
              <a:rPr lang="en-GB" dirty="0"/>
              <a:t>In Year 6 our English lessons are planned to incorporate the skills children will need to respond to the reading paper</a:t>
            </a:r>
          </a:p>
          <a:p>
            <a:r>
              <a:rPr lang="en-GB" dirty="0"/>
              <a:t>We practice different types of questions such as</a:t>
            </a:r>
          </a:p>
          <a:p>
            <a:endParaRPr lang="en-GB" dirty="0"/>
          </a:p>
          <a:p>
            <a:r>
              <a:rPr lang="en-GB" b="1" dirty="0"/>
              <a:t>Retrieval</a:t>
            </a:r>
            <a:r>
              <a:rPr lang="en-GB" dirty="0"/>
              <a:t> = locating and copying words or phrases</a:t>
            </a:r>
          </a:p>
          <a:p>
            <a:r>
              <a:rPr lang="en-GB" b="1" dirty="0"/>
              <a:t>Inference</a:t>
            </a:r>
            <a:r>
              <a:rPr lang="en-GB" dirty="0"/>
              <a:t> = understanding a hidden meaning in a text</a:t>
            </a:r>
          </a:p>
          <a:p>
            <a:r>
              <a:rPr lang="en-GB" b="1" dirty="0"/>
              <a:t>Deduction</a:t>
            </a:r>
            <a:r>
              <a:rPr lang="en-GB" dirty="0"/>
              <a:t> = show understanding and justify the reasons for answers, using evidence from the text to support their explanations</a:t>
            </a:r>
          </a:p>
          <a:p>
            <a:endParaRPr lang="en-GB" dirty="0"/>
          </a:p>
          <a:p>
            <a:r>
              <a:rPr lang="en-GB" dirty="0"/>
              <a:t>28 marks for age related standard </a:t>
            </a:r>
          </a:p>
          <a:p>
            <a:r>
              <a:rPr lang="en-GB" dirty="0"/>
              <a:t>41 for greater depth standard 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Reading Paper</a:t>
            </a:r>
          </a:p>
        </p:txBody>
      </p:sp>
    </p:spTree>
    <p:extLst>
      <p:ext uri="{BB962C8B-B14F-4D97-AF65-F5344CB8AC3E}">
        <p14:creationId xmlns:p14="http://schemas.microsoft.com/office/powerpoint/2010/main" val="4144019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7584" y="1268760"/>
            <a:ext cx="7408333" cy="3882744"/>
          </a:xfrm>
        </p:spPr>
        <p:txBody>
          <a:bodyPr>
            <a:noAutofit/>
          </a:bodyPr>
          <a:lstStyle/>
          <a:p>
            <a:r>
              <a:rPr lang="en-GB" dirty="0"/>
              <a:t>We </a:t>
            </a:r>
            <a:r>
              <a:rPr lang="en-GB" sz="2200" dirty="0"/>
              <a:t>encourage our children to read a wide range of texts including: </a:t>
            </a:r>
          </a:p>
          <a:p>
            <a:r>
              <a:rPr lang="en-GB" sz="2200" dirty="0"/>
              <a:t>Different Genres </a:t>
            </a:r>
          </a:p>
          <a:p>
            <a:r>
              <a:rPr lang="en-GB" sz="2200" dirty="0"/>
              <a:t>Different Cultures</a:t>
            </a:r>
          </a:p>
          <a:p>
            <a:r>
              <a:rPr lang="en-GB" sz="2200" dirty="0"/>
              <a:t>Non Fiction as well as Fiction</a:t>
            </a:r>
          </a:p>
          <a:p>
            <a:endParaRPr lang="en-GB" dirty="0"/>
          </a:p>
          <a:p>
            <a:r>
              <a:rPr lang="en-GB" dirty="0"/>
              <a:t>Discussion is key – talk about themes, characters and how a text makes you feel</a:t>
            </a:r>
          </a:p>
          <a:p>
            <a:r>
              <a:rPr lang="en-GB" dirty="0"/>
              <a:t>Engage in discussions with your children – talk about the current news and anything they have found interesting. </a:t>
            </a:r>
          </a:p>
          <a:p>
            <a:r>
              <a:rPr lang="en-GB" dirty="0"/>
              <a:t>Explore different vocabulary. 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Supporting the Skills </a:t>
            </a:r>
          </a:p>
        </p:txBody>
      </p:sp>
    </p:spTree>
    <p:extLst>
      <p:ext uri="{BB962C8B-B14F-4D97-AF65-F5344CB8AC3E}">
        <p14:creationId xmlns:p14="http://schemas.microsoft.com/office/powerpoint/2010/main" val="146234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82960" y="359999"/>
            <a:ext cx="74888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4400" dirty="0">
                <a:solidFill>
                  <a:srgbClr val="0070C0"/>
                </a:solidFill>
                <a:latin typeface="Candara"/>
                <a:cs typeface="+mn-cs"/>
              </a:rPr>
              <a:t>The Grammar Paper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2960" y="1196752"/>
            <a:ext cx="7733456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3200" b="1" dirty="0">
                <a:solidFill>
                  <a:srgbClr val="0070C0"/>
                </a:solidFill>
                <a:latin typeface="Candara"/>
                <a:cs typeface="+mn-cs"/>
              </a:rPr>
              <a:t>           The grammar test has two papers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GB" sz="3200" dirty="0">
              <a:solidFill>
                <a:srgbClr val="0070C0"/>
              </a:solidFill>
              <a:latin typeface="Candar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3200" b="1" dirty="0">
                <a:solidFill>
                  <a:srgbClr val="0070C0"/>
                </a:solidFill>
                <a:latin typeface="Candara"/>
                <a:cs typeface="+mn-cs"/>
              </a:rPr>
              <a:t>Paper 1: </a:t>
            </a:r>
            <a:r>
              <a:rPr lang="en-GB" sz="3200" dirty="0">
                <a:solidFill>
                  <a:srgbClr val="0070C0"/>
                </a:solidFill>
                <a:latin typeface="Candara"/>
                <a:cs typeface="+mn-cs"/>
              </a:rPr>
              <a:t>45 minutes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3200" b="1" dirty="0">
                <a:solidFill>
                  <a:srgbClr val="0070C0"/>
                </a:solidFill>
                <a:latin typeface="Candara"/>
                <a:cs typeface="+mn-cs"/>
              </a:rPr>
              <a:t>Questions</a:t>
            </a:r>
            <a:r>
              <a:rPr lang="en-GB" sz="3200" dirty="0">
                <a:solidFill>
                  <a:srgbClr val="0070C0"/>
                </a:solidFill>
                <a:latin typeface="Candara"/>
                <a:cs typeface="+mn-cs"/>
              </a:rPr>
              <a:t>: grammar, punctuation and vocabulary 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3200" dirty="0">
                <a:solidFill>
                  <a:srgbClr val="0070C0"/>
                </a:solidFill>
                <a:latin typeface="Candara"/>
                <a:cs typeface="+mn-cs"/>
              </a:rPr>
              <a:t> </a:t>
            </a:r>
            <a:r>
              <a:rPr lang="en-GB" sz="3200" b="1" dirty="0">
                <a:solidFill>
                  <a:srgbClr val="0070C0"/>
                </a:solidFill>
                <a:latin typeface="Candara"/>
                <a:cs typeface="+mn-cs"/>
              </a:rPr>
              <a:t>Marks: </a:t>
            </a:r>
            <a:r>
              <a:rPr lang="en-GB" sz="3200" dirty="0">
                <a:solidFill>
                  <a:srgbClr val="0070C0"/>
                </a:solidFill>
                <a:latin typeface="Candara"/>
                <a:cs typeface="+mn-cs"/>
              </a:rPr>
              <a:t>50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GB" sz="3200" dirty="0">
              <a:solidFill>
                <a:srgbClr val="0070C0"/>
              </a:solidFill>
              <a:latin typeface="Candar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3200" b="1" dirty="0">
                <a:solidFill>
                  <a:srgbClr val="0070C0"/>
                </a:solidFill>
                <a:latin typeface="Candara"/>
                <a:cs typeface="+mn-cs"/>
              </a:rPr>
              <a:t>Paper 2: </a:t>
            </a:r>
            <a:r>
              <a:rPr lang="en-GB" sz="3200" dirty="0">
                <a:solidFill>
                  <a:srgbClr val="0070C0"/>
                </a:solidFill>
                <a:latin typeface="Candara"/>
                <a:cs typeface="+mn-cs"/>
              </a:rPr>
              <a:t>approximately 15 minutes.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3200" dirty="0">
                <a:solidFill>
                  <a:srgbClr val="0070C0"/>
                </a:solidFill>
                <a:latin typeface="Candara"/>
                <a:cs typeface="+mn-cs"/>
              </a:rPr>
              <a:t>Questions: 20 spellings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3200" b="1" dirty="0">
                <a:solidFill>
                  <a:srgbClr val="0070C0"/>
                </a:solidFill>
                <a:latin typeface="Candara"/>
                <a:cs typeface="+mn-cs"/>
              </a:rPr>
              <a:t>Marks: </a:t>
            </a:r>
            <a:r>
              <a:rPr lang="en-GB" sz="3200" dirty="0">
                <a:solidFill>
                  <a:srgbClr val="0070C0"/>
                </a:solidFill>
                <a:latin typeface="Candara"/>
                <a:cs typeface="+mn-cs"/>
              </a:rPr>
              <a:t>20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3200" b="1" dirty="0">
                <a:solidFill>
                  <a:srgbClr val="0070C0"/>
                </a:solidFill>
                <a:latin typeface="Candara"/>
                <a:cs typeface="+mn-cs"/>
              </a:rPr>
              <a:t>Overall mark 70: spelling is important 28%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GB" dirty="0">
              <a:solidFill>
                <a:srgbClr val="0070C0"/>
              </a:solidFill>
              <a:latin typeface="Candar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8059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260648"/>
            <a:ext cx="8784976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GB" dirty="0">
              <a:solidFill>
                <a:prstClr val="black"/>
              </a:solidFill>
              <a:latin typeface="Candara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4000" dirty="0">
                <a:solidFill>
                  <a:srgbClr val="0070C0"/>
                </a:solidFill>
                <a:latin typeface="Candara"/>
                <a:cs typeface="+mn-cs"/>
              </a:rPr>
              <a:t>Test format</a:t>
            </a:r>
            <a:endParaRPr lang="en-GB" sz="2800" dirty="0">
              <a:solidFill>
                <a:srgbClr val="0070C0"/>
              </a:solidFill>
              <a:latin typeface="Candar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2800" dirty="0">
                <a:solidFill>
                  <a:prstClr val="black"/>
                </a:solidFill>
                <a:latin typeface="Candara"/>
                <a:cs typeface="+mn-cs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2800" b="1" dirty="0">
                <a:solidFill>
                  <a:srgbClr val="0070C0"/>
                </a:solidFill>
                <a:latin typeface="Candara"/>
                <a:cs typeface="+mn-cs"/>
              </a:rPr>
              <a:t>Paper 1: </a:t>
            </a:r>
            <a:r>
              <a:rPr lang="en-GB" sz="2800" dirty="0">
                <a:solidFill>
                  <a:srgbClr val="0070C0"/>
                </a:solidFill>
                <a:latin typeface="Candara"/>
                <a:cs typeface="+mn-cs"/>
              </a:rPr>
              <a:t>a collection of short questions.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2800" dirty="0">
                <a:solidFill>
                  <a:srgbClr val="0070C0"/>
                </a:solidFill>
                <a:latin typeface="Candara"/>
                <a:cs typeface="+mn-cs"/>
              </a:rPr>
              <a:t>Questions may be multiple choice; one word or short written answers.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GB" sz="2800" dirty="0">
              <a:solidFill>
                <a:srgbClr val="0070C0"/>
              </a:solidFill>
              <a:latin typeface="Candar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2800" dirty="0">
                <a:solidFill>
                  <a:srgbClr val="0070C0"/>
                </a:solidFill>
                <a:latin typeface="Candara"/>
                <a:cs typeface="+mn-cs"/>
              </a:rPr>
              <a:t> Others may take the form of completing a sentence, correcting a sentence or filling missing information in a table.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2800" dirty="0">
                <a:solidFill>
                  <a:srgbClr val="0070C0"/>
                </a:solidFill>
                <a:latin typeface="Candara"/>
                <a:cs typeface="+mn-cs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2800" b="1" dirty="0">
                <a:solidFill>
                  <a:srgbClr val="0070C0"/>
                </a:solidFill>
                <a:latin typeface="Candara"/>
                <a:cs typeface="+mn-cs"/>
              </a:rPr>
              <a:t>Paper 2: </a:t>
            </a:r>
            <a:r>
              <a:rPr lang="en-GB" sz="2800" dirty="0">
                <a:solidFill>
                  <a:srgbClr val="0070C0"/>
                </a:solidFill>
                <a:latin typeface="Candara"/>
                <a:cs typeface="+mn-cs"/>
              </a:rPr>
              <a:t>a spelling task. The spellings will be read within the context of a sentence and repeated three times. Children will have to identify homophones within the sentences’ context.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GB" sz="3200" dirty="0">
              <a:solidFill>
                <a:srgbClr val="0070C0"/>
              </a:solidFill>
              <a:latin typeface="Candar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GB" sz="3200" dirty="0">
                <a:solidFill>
                  <a:srgbClr val="0070C0"/>
                </a:solidFill>
                <a:latin typeface="Candara"/>
                <a:cs typeface="+mn-cs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GB" dirty="0">
              <a:solidFill>
                <a:prstClr val="black"/>
              </a:solidFill>
              <a:latin typeface="Candar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58428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1858</TotalTime>
  <Words>622</Words>
  <Application>Microsoft Office PowerPoint</Application>
  <PresentationFormat>On-screen Show (4:3)</PresentationFormat>
  <Paragraphs>129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Arial</vt:lpstr>
      <vt:lpstr>Calibri</vt:lpstr>
      <vt:lpstr>Candara</vt:lpstr>
      <vt:lpstr>Comic Sans MS</vt:lpstr>
      <vt:lpstr>Constantia</vt:lpstr>
      <vt:lpstr>Symbol</vt:lpstr>
      <vt:lpstr>Wingdings 2</vt:lpstr>
      <vt:lpstr>Flow</vt:lpstr>
      <vt:lpstr>Waveform</vt:lpstr>
      <vt:lpstr>1_Waveform</vt:lpstr>
      <vt:lpstr>3_Waveform</vt:lpstr>
      <vt:lpstr> </vt:lpstr>
      <vt:lpstr> What tests will the children be sitting?</vt:lpstr>
      <vt:lpstr>How are they assessed?</vt:lpstr>
      <vt:lpstr>Maths tests:</vt:lpstr>
      <vt:lpstr>PowerPoint Presentation</vt:lpstr>
      <vt:lpstr>The Reading Paper</vt:lpstr>
      <vt:lpstr>Supporting the Skills </vt:lpstr>
      <vt:lpstr>PowerPoint Presentation</vt:lpstr>
      <vt:lpstr>PowerPoint Presentation</vt:lpstr>
      <vt:lpstr>Additional Support</vt:lpstr>
      <vt:lpstr>When are they?</vt:lpstr>
      <vt:lpstr>PowerPoint Presentation</vt:lpstr>
      <vt:lpstr>Questions and answers…</vt:lpstr>
    </vt:vector>
  </TitlesOfParts>
  <Company>Highfields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ndobner</dc:creator>
  <cp:lastModifiedBy>M White</cp:lastModifiedBy>
  <cp:revision>62</cp:revision>
  <cp:lastPrinted>2017-02-03T07:53:49Z</cp:lastPrinted>
  <dcterms:created xsi:type="dcterms:W3CDTF">2012-01-13T13:22:01Z</dcterms:created>
  <dcterms:modified xsi:type="dcterms:W3CDTF">2019-09-26T07:49:27Z</dcterms:modified>
</cp:coreProperties>
</file>